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Pretendard Bold" panose="020B0600000101010101" charset="-127"/>
      <p:bold r:id="rId18"/>
    </p:embeddedFont>
    <p:embeddedFont>
      <p:font typeface="Pretendard ExtraBold" panose="020B0600000101010101" charset="-127"/>
      <p:bold r:id="rId19"/>
    </p:embeddedFont>
    <p:embeddedFont>
      <p:font typeface="Pretendard Medium" panose="020B0600000101010101" charset="-127"/>
      <p:bold r:id="rId20"/>
    </p:embeddedFont>
    <p:embeddedFont>
      <p:font typeface="Pretendard Regular" panose="020B0600000101010101" charset="-127"/>
      <p:regular r:id="rId21"/>
    </p:embeddedFont>
    <p:embeddedFont>
      <p:font typeface="Pretendard SemiBold" panose="020B0600000101010101" charset="-127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84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image" Target="../media/image1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2.png"/><Relationship Id="rId5" Type="http://schemas.openxmlformats.org/officeDocument/2006/relationships/image" Target="../media/image7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3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61.png"/><Relationship Id="rId5" Type="http://schemas.openxmlformats.org/officeDocument/2006/relationships/image" Target="../media/image7.png"/><Relationship Id="rId10" Type="http://schemas.openxmlformats.org/officeDocument/2006/relationships/image" Target="../media/image60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65.png"/><Relationship Id="rId5" Type="http://schemas.openxmlformats.org/officeDocument/2006/relationships/image" Target="../media/image7.png"/><Relationship Id="rId10" Type="http://schemas.openxmlformats.org/officeDocument/2006/relationships/image" Target="../media/image64.png"/><Relationship Id="rId4" Type="http://schemas.openxmlformats.org/officeDocument/2006/relationships/image" Target="../media/image3.png"/><Relationship Id="rId9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68.png"/><Relationship Id="rId5" Type="http://schemas.openxmlformats.org/officeDocument/2006/relationships/image" Target="../media/image7.png"/><Relationship Id="rId10" Type="http://schemas.openxmlformats.org/officeDocument/2006/relationships/image" Target="../media/image67.png"/><Relationship Id="rId4" Type="http://schemas.openxmlformats.org/officeDocument/2006/relationships/image" Target="../media/image3.png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71.png"/><Relationship Id="rId5" Type="http://schemas.openxmlformats.org/officeDocument/2006/relationships/image" Target="../media/image4.png"/><Relationship Id="rId10" Type="http://schemas.openxmlformats.org/officeDocument/2006/relationships/image" Target="../media/image70.png"/><Relationship Id="rId4" Type="http://schemas.openxmlformats.org/officeDocument/2006/relationships/image" Target="../media/image3.png"/><Relationship Id="rId9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image" Target="../media/image1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74.png"/><Relationship Id="rId5" Type="http://schemas.openxmlformats.org/officeDocument/2006/relationships/image" Target="../media/image4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3.png"/><Relationship Id="rId9" Type="http://schemas.openxmlformats.org/officeDocument/2006/relationships/image" Target="../media/image69.png"/><Relationship Id="rId1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2.png"/><Relationship Id="rId4" Type="http://schemas.openxmlformats.org/officeDocument/2006/relationships/image" Target="../media/image3.png"/><Relationship Id="rId9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9.png"/><Relationship Id="rId17" Type="http://schemas.openxmlformats.org/officeDocument/2006/relationships/image" Target="../media/image23.emf"/><Relationship Id="rId2" Type="http://schemas.openxmlformats.org/officeDocument/2006/relationships/image" Target="../media/image1.png"/><Relationship Id="rId16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18.png"/><Relationship Id="rId5" Type="http://schemas.openxmlformats.org/officeDocument/2006/relationships/image" Target="../media/image7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6.png"/><Relationship Id="rId5" Type="http://schemas.openxmlformats.org/officeDocument/2006/relationships/image" Target="../media/image7.png"/><Relationship Id="rId10" Type="http://schemas.openxmlformats.org/officeDocument/2006/relationships/image" Target="../media/image25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0.png"/><Relationship Id="rId5" Type="http://schemas.openxmlformats.org/officeDocument/2006/relationships/image" Target="../media/image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28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2.png"/><Relationship Id="rId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7.png"/><Relationship Id="rId5" Type="http://schemas.openxmlformats.org/officeDocument/2006/relationships/image" Target="../media/image4.png"/><Relationship Id="rId10" Type="http://schemas.openxmlformats.org/officeDocument/2006/relationships/image" Target="../media/image46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38700" cy="9575800"/>
          </a:xfrm>
          <a:prstGeom prst="rect">
            <a:avLst/>
          </a:prstGeom>
          <a:effectLst>
            <a:outerShdw blurRad="342717" dir="2700000">
              <a:srgbClr val="90B2F7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749300" cy="9575800"/>
          </a:xfrm>
          <a:prstGeom prst="rect">
            <a:avLst/>
          </a:prstGeom>
          <a:effectLst>
            <a:outerShdw blurRad="2083" dir="11700000">
              <a:srgbClr val="595959">
                <a:alpha val="1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55600"/>
            <a:ext cx="889000" cy="9575800"/>
          </a:xfrm>
          <a:prstGeom prst="rect">
            <a:avLst/>
          </a:prstGeom>
          <a:effectLst>
            <a:outerShdw blurRad="2960" dir="11700000">
              <a:srgbClr val="595959">
                <a:alpha val="1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7500600" y="558800"/>
            <a:ext cx="127000" cy="12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7335500" y="558800"/>
            <a:ext cx="127000" cy="12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7170400" y="558800"/>
            <a:ext cx="127000" cy="127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866900" y="2032000"/>
            <a:ext cx="10096500" cy="292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800" b="0" i="0" u="none" strike="noStrike">
                <a:solidFill>
                  <a:srgbClr val="0357FF"/>
                </a:solidFill>
                <a:ea typeface="Pretendard SemiBold"/>
              </a:rPr>
              <a:t>이미지</a:t>
            </a:r>
            <a:r>
              <a:rPr lang="en-US" sz="8800" b="0" i="0" u="none" strike="noStrike">
                <a:solidFill>
                  <a:srgbClr val="0357FF"/>
                </a:solidFill>
                <a:latin typeface="Pretendard SemiBold"/>
              </a:rPr>
              <a:t> </a:t>
            </a:r>
            <a:r>
              <a:rPr lang="ko-KR" sz="8800" b="0" i="0" u="none" strike="noStrike">
                <a:solidFill>
                  <a:srgbClr val="0357FF"/>
                </a:solidFill>
                <a:ea typeface="Pretendard SemiBold"/>
              </a:rPr>
              <a:t>분석을</a:t>
            </a:r>
            <a:r>
              <a:rPr lang="en-US" sz="8800" b="0" i="0" u="none" strike="noStrike">
                <a:solidFill>
                  <a:srgbClr val="0357FF"/>
                </a:solidFill>
                <a:latin typeface="Pretendard SemiBold"/>
              </a:rPr>
              <a:t> </a:t>
            </a:r>
            <a:r>
              <a:rPr lang="ko-KR" sz="8800" b="0" i="0" u="none" strike="noStrike">
                <a:solidFill>
                  <a:srgbClr val="0357FF"/>
                </a:solidFill>
                <a:ea typeface="Pretendard SemiBold"/>
              </a:rPr>
              <a:t>활용한</a:t>
            </a:r>
            <a:r>
              <a:rPr lang="en-US" sz="8800" b="0" i="0" u="none" strike="noStrike">
                <a:solidFill>
                  <a:srgbClr val="0357FF"/>
                </a:solidFill>
                <a:latin typeface="Pretendard SemiBold"/>
              </a:rPr>
              <a:t> </a:t>
            </a:r>
            <a:r>
              <a:rPr lang="ko-KR" sz="8800" b="0" i="0" u="none" strike="noStrike">
                <a:solidFill>
                  <a:srgbClr val="0357FF"/>
                </a:solidFill>
                <a:ea typeface="Pretendard SemiBold"/>
              </a:rPr>
              <a:t>해양</a:t>
            </a:r>
            <a:r>
              <a:rPr lang="en-US" sz="8800" b="0" i="0" u="none" strike="noStrike">
                <a:solidFill>
                  <a:srgbClr val="0357FF"/>
                </a:solidFill>
                <a:latin typeface="Pretendard SemiBold"/>
              </a:rPr>
              <a:t> </a:t>
            </a:r>
            <a:r>
              <a:rPr lang="ko-KR" sz="8800" b="0" i="0" u="none" strike="noStrike">
                <a:solidFill>
                  <a:srgbClr val="0357FF"/>
                </a:solidFill>
                <a:ea typeface="Pretendard SemiBold"/>
              </a:rPr>
              <a:t>생물</a:t>
            </a:r>
            <a:r>
              <a:rPr lang="en-US" sz="8800" b="0" i="0" u="none" strike="noStrike">
                <a:solidFill>
                  <a:srgbClr val="0357FF"/>
                </a:solidFill>
                <a:latin typeface="Pretendard SemiBold"/>
              </a:rPr>
              <a:t> </a:t>
            </a:r>
            <a:r>
              <a:rPr lang="ko-KR" sz="8800" b="0" i="0" u="none" strike="noStrike">
                <a:solidFill>
                  <a:srgbClr val="0357FF"/>
                </a:solidFill>
                <a:ea typeface="Pretendard SemiBold"/>
              </a:rPr>
              <a:t>판별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900" y="736600"/>
            <a:ext cx="635000" cy="635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84200" y="749300"/>
            <a:ext cx="673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Pretendard Bold"/>
              </a:rPr>
              <a:t>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77800" y="7327900"/>
            <a:ext cx="4381500" cy="1397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2880"/>
              </a:lnSpc>
            </a:pPr>
            <a:r>
              <a:rPr lang="en-US" sz="3300" b="0" i="0" u="none" strike="noStrike">
                <a:solidFill>
                  <a:srgbClr val="0357FF"/>
                </a:solidFill>
                <a:latin typeface="Pretendard SemiBold"/>
              </a:rPr>
              <a:t>AI </a:t>
            </a:r>
            <a:r>
              <a:rPr lang="ko-KR" sz="3300" b="0" i="0" u="none" strike="noStrike">
                <a:solidFill>
                  <a:srgbClr val="0357FF"/>
                </a:solidFill>
                <a:ea typeface="Pretendard SemiBold"/>
              </a:rPr>
              <a:t>솔루션</a:t>
            </a:r>
            <a:r>
              <a:rPr lang="en-US" sz="3300" b="0" i="0" u="none" strike="noStrike">
                <a:solidFill>
                  <a:srgbClr val="0357FF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357FF"/>
                </a:solidFill>
                <a:ea typeface="Pretendard SemiBold"/>
              </a:rPr>
              <a:t>개발자</a:t>
            </a:r>
            <a:r>
              <a:rPr lang="en-US" sz="3300" b="0" i="0" u="none" strike="noStrike">
                <a:solidFill>
                  <a:srgbClr val="0357FF"/>
                </a:solidFill>
                <a:latin typeface="Pretendard SemiBold"/>
              </a:rPr>
              <a:t> </a:t>
            </a:r>
            <a:r>
              <a:rPr lang="ko-KR" sz="3300" b="0" i="0" u="none" strike="noStrike">
                <a:solidFill>
                  <a:srgbClr val="0357FF"/>
                </a:solidFill>
                <a:ea typeface="Pretendard SemiBold"/>
              </a:rPr>
              <a:t>양성과정</a:t>
            </a:r>
          </a:p>
          <a:p>
            <a:pPr lvl="0" algn="l">
              <a:lnSpc>
                <a:spcPct val="112880"/>
              </a:lnSpc>
            </a:pPr>
            <a:r>
              <a:rPr lang="en-US" sz="4700" b="1" i="0" u="none" strike="noStrike" spc="-100">
                <a:solidFill>
                  <a:srgbClr val="0357FF"/>
                </a:solidFill>
                <a:latin typeface="Pretendard SemiBold"/>
              </a:rPr>
              <a:t>        </a:t>
            </a:r>
            <a:r>
              <a:rPr lang="ko-KR" sz="4700" b="1" i="0" u="none" strike="noStrike" spc="-100">
                <a:solidFill>
                  <a:srgbClr val="0357FF"/>
                </a:solidFill>
                <a:ea typeface="Pretendard SemiBold"/>
              </a:rPr>
              <a:t>김</a:t>
            </a:r>
            <a:r>
              <a:rPr lang="en-US" sz="4700" b="1" i="0" u="none" strike="noStrike" spc="-100">
                <a:solidFill>
                  <a:srgbClr val="0357FF"/>
                </a:solidFill>
                <a:latin typeface="Pretendard SemiBold"/>
              </a:rPr>
              <a:t> </a:t>
            </a:r>
            <a:r>
              <a:rPr lang="ko-KR" sz="4700" b="1" i="0" u="none" strike="noStrike" spc="-100">
                <a:solidFill>
                  <a:srgbClr val="0357FF"/>
                </a:solidFill>
                <a:ea typeface="Pretendard SemiBold"/>
              </a:rPr>
              <a:t>민</a:t>
            </a:r>
            <a:r>
              <a:rPr lang="en-US" sz="4700" b="1" i="0" u="none" strike="noStrike" spc="-100">
                <a:solidFill>
                  <a:srgbClr val="0357FF"/>
                </a:solidFill>
                <a:latin typeface="Pretendard SemiBold"/>
              </a:rPr>
              <a:t> </a:t>
            </a:r>
            <a:r>
              <a:rPr lang="ko-KR" sz="4700" b="1" i="0" u="none" strike="noStrike" spc="-100">
                <a:solidFill>
                  <a:srgbClr val="0357FF"/>
                </a:solidFill>
                <a:ea typeface="Pretendard SemiBold"/>
              </a:rPr>
              <a:t>준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725400" y="8991600"/>
            <a:ext cx="4864100" cy="584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300" b="1" i="0" u="sng" strike="noStrike" spc="100">
                <a:solidFill>
                  <a:srgbClr val="595959">
                    <a:alpha val="40000"/>
                  </a:srgbClr>
                </a:solidFill>
                <a:latin typeface="Pretendard Medium"/>
              </a:rPr>
              <a:t>2025</a:t>
            </a:r>
            <a:r>
              <a:rPr lang="ko-KR" sz="3300" b="1" i="0" u="sng" strike="noStrike" spc="100">
                <a:solidFill>
                  <a:srgbClr val="595959">
                    <a:alpha val="40000"/>
                  </a:srgbClr>
                </a:solidFill>
                <a:ea typeface="Pretendard Medium"/>
              </a:rPr>
              <a:t>년</a:t>
            </a:r>
            <a:r>
              <a:rPr lang="en-US" sz="3300" b="1" i="0" u="sng" strike="noStrike" spc="100">
                <a:solidFill>
                  <a:srgbClr val="595959">
                    <a:alpha val="40000"/>
                  </a:srgbClr>
                </a:solidFill>
                <a:latin typeface="Pretendard Medium"/>
              </a:rPr>
              <a:t> 01</a:t>
            </a:r>
            <a:r>
              <a:rPr lang="ko-KR" sz="3300" b="1" i="0" u="sng" strike="noStrike" spc="100">
                <a:solidFill>
                  <a:srgbClr val="595959">
                    <a:alpha val="40000"/>
                  </a:srgbClr>
                </a:solidFill>
                <a:ea typeface="Pretendard Medium"/>
              </a:rPr>
              <a:t>월</a:t>
            </a:r>
            <a:r>
              <a:rPr lang="en-US" sz="3300" b="1" i="0" u="sng" strike="noStrike" spc="100">
                <a:solidFill>
                  <a:srgbClr val="595959">
                    <a:alpha val="40000"/>
                  </a:srgbClr>
                </a:solidFill>
                <a:latin typeface="Pretendard Medium"/>
              </a:rPr>
              <a:t> 27</a:t>
            </a:r>
            <a:r>
              <a:rPr lang="ko-KR" sz="3300" b="1" i="0" u="sng" strike="noStrike" spc="100">
                <a:solidFill>
                  <a:srgbClr val="595959">
                    <a:alpha val="40000"/>
                  </a:srgbClr>
                </a:solidFill>
                <a:ea typeface="Pretendard Medium"/>
              </a:rPr>
              <a:t>일</a:t>
            </a:r>
            <a:r>
              <a:rPr lang="en-US" sz="3300" b="1" i="0" u="sng" strike="noStrike" spc="100">
                <a:solidFill>
                  <a:srgbClr val="595959">
                    <a:alpha val="40000"/>
                  </a:srgbClr>
                </a:solidFill>
                <a:latin typeface="Pretendard Medium"/>
              </a:rPr>
              <a:t> </a:t>
            </a:r>
            <a:r>
              <a:rPr lang="ko-KR" sz="3300" b="1" i="0" u="sng" strike="noStrike" spc="100">
                <a:solidFill>
                  <a:srgbClr val="595959">
                    <a:alpha val="40000"/>
                  </a:srgbClr>
                </a:solidFill>
                <a:ea typeface="Pretendard Medium"/>
              </a:rPr>
              <a:t>월요일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38700" cy="9575800"/>
          </a:xfrm>
          <a:prstGeom prst="rect">
            <a:avLst/>
          </a:prstGeom>
          <a:effectLst>
            <a:outerShdw blurRad="342717" dir="2700000">
              <a:srgbClr val="90B2F7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749300" cy="9575800"/>
          </a:xfrm>
          <a:prstGeom prst="rect">
            <a:avLst/>
          </a:prstGeom>
          <a:effectLst>
            <a:outerShdw blurRad="2083" dir="11700000">
              <a:srgbClr val="595959">
                <a:alpha val="1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55600"/>
            <a:ext cx="889000" cy="9575800"/>
          </a:xfrm>
          <a:prstGeom prst="rect">
            <a:avLst/>
          </a:prstGeom>
          <a:effectLst>
            <a:outerShdw blurRad="2960" dir="11700000">
              <a:srgbClr val="595959">
                <a:alpha val="1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736600"/>
            <a:ext cx="6350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7500600" y="558800"/>
            <a:ext cx="127000" cy="12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7335500" y="558800"/>
            <a:ext cx="127000" cy="12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7170400" y="558800"/>
            <a:ext cx="127000" cy="12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9900" y="1549400"/>
            <a:ext cx="15824200" cy="8242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8900" y="2159000"/>
            <a:ext cx="3810000" cy="279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6502400"/>
            <a:ext cx="8153400" cy="3238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9100" y="3136900"/>
            <a:ext cx="800100" cy="393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722100" y="3175000"/>
            <a:ext cx="800100" cy="393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7560000">
            <a:off x="14173200" y="5359400"/>
            <a:ext cx="1257300" cy="635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28800" y="2209800"/>
            <a:ext cx="4864100" cy="255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801600" y="2159000"/>
            <a:ext cx="4800600" cy="2489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57400" y="2946400"/>
            <a:ext cx="4394200" cy="10160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41300" y="2857500"/>
            <a:ext cx="4394200" cy="10160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60000" y="6667500"/>
            <a:ext cx="6375400" cy="2451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47000" y="2209800"/>
            <a:ext cx="3708400" cy="2286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84200" y="749300"/>
            <a:ext cx="673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Pretendard Bold"/>
              </a:rPr>
              <a:t>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17700" y="635000"/>
            <a:ext cx="5232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0357FF"/>
                </a:solidFill>
                <a:latin typeface="Pretendard SemiBold"/>
              </a:rPr>
              <a:t>PyCharm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43100" y="1536700"/>
            <a:ext cx="25654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WEB </a:t>
            </a: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구현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57400" y="5549900"/>
            <a:ext cx="6654800" cy="237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독립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변수</a:t>
            </a:r>
          </a:p>
          <a:p>
            <a:pPr lvl="0" algn="l">
              <a:lnSpc>
                <a:spcPct val="120350"/>
              </a:lnSpc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     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어종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이미지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0350"/>
              </a:lnSpc>
            </a:pPr>
            <a:endParaRPr lang="en-US" sz="2600" b="0" i="0" u="none" strike="noStrike">
              <a:solidFill>
                <a:srgbClr val="595959"/>
              </a:solidFill>
              <a:latin typeface="Pretendard Regular"/>
            </a:endParaRPr>
          </a:p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종속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변수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lvl="0" algn="l">
              <a:lnSpc>
                <a:spcPct val="120350"/>
              </a:lnSpc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   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입력된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이미지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기준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해양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생물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예측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38700" cy="9575800"/>
          </a:xfrm>
          <a:prstGeom prst="rect">
            <a:avLst/>
          </a:prstGeom>
          <a:effectLst>
            <a:outerShdw blurRad="342717" dir="2700000">
              <a:srgbClr val="90B2F7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749300" cy="9575800"/>
          </a:xfrm>
          <a:prstGeom prst="rect">
            <a:avLst/>
          </a:prstGeom>
          <a:effectLst>
            <a:outerShdw blurRad="2083" dir="11700000">
              <a:srgbClr val="595959">
                <a:alpha val="1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55600"/>
            <a:ext cx="889000" cy="9575800"/>
          </a:xfrm>
          <a:prstGeom prst="rect">
            <a:avLst/>
          </a:prstGeom>
          <a:effectLst>
            <a:outerShdw blurRad="2960" dir="11700000">
              <a:srgbClr val="595959">
                <a:alpha val="1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736600"/>
            <a:ext cx="6350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7500600" y="558800"/>
            <a:ext cx="127000" cy="12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7335500" y="558800"/>
            <a:ext cx="127000" cy="12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7170400" y="558800"/>
            <a:ext cx="127000" cy="12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7700" y="1765300"/>
            <a:ext cx="15824200" cy="8026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9700" y="3721100"/>
            <a:ext cx="6172200" cy="130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58300" y="5778500"/>
            <a:ext cx="8267700" cy="3416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27300" y="3721100"/>
            <a:ext cx="6172200" cy="32385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917700" y="635000"/>
            <a:ext cx="5232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0357FF"/>
                </a:solidFill>
                <a:latin typeface="Pretendard SemiBold"/>
              </a:rPr>
              <a:t>PyCharm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84200" y="749300"/>
            <a:ext cx="673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Pretendard Bold"/>
              </a:rPr>
              <a:t>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794000" y="2286000"/>
            <a:ext cx="5753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독립변수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이미지를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입력받기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위한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페이지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lvl="1" algn="l">
              <a:lnSpc>
                <a:spcPct val="120350"/>
              </a:lnSpc>
            </a:pPr>
            <a:endParaRPr lang="ko-KR" sz="2600" b="0" i="0" u="none" strike="noStrike">
              <a:solidFill>
                <a:srgbClr val="595959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38700" cy="9575800"/>
          </a:xfrm>
          <a:prstGeom prst="rect">
            <a:avLst/>
          </a:prstGeom>
          <a:effectLst>
            <a:outerShdw blurRad="342717" dir="2700000">
              <a:srgbClr val="90B2F7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749300" cy="9575800"/>
          </a:xfrm>
          <a:prstGeom prst="rect">
            <a:avLst/>
          </a:prstGeom>
          <a:effectLst>
            <a:outerShdw blurRad="2083" dir="11700000">
              <a:srgbClr val="595959">
                <a:alpha val="1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55600"/>
            <a:ext cx="889000" cy="9575800"/>
          </a:xfrm>
          <a:prstGeom prst="rect">
            <a:avLst/>
          </a:prstGeom>
          <a:effectLst>
            <a:outerShdw blurRad="2960" dir="11700000">
              <a:srgbClr val="595959">
                <a:alpha val="1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736600"/>
            <a:ext cx="6350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7500600" y="558800"/>
            <a:ext cx="127000" cy="12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7335500" y="558800"/>
            <a:ext cx="127000" cy="12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7170400" y="558800"/>
            <a:ext cx="127000" cy="12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1500" y="1562100"/>
            <a:ext cx="15824200" cy="8229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0400" y="5143500"/>
            <a:ext cx="7785100" cy="3086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917700" y="635000"/>
            <a:ext cx="5232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0357FF"/>
                </a:solidFill>
                <a:latin typeface="Pretendard SemiBold"/>
              </a:rPr>
              <a:t>PyCharm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4200" y="749300"/>
            <a:ext cx="673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Pretendard Bold"/>
              </a:rPr>
              <a:t>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17700" y="1536700"/>
            <a:ext cx="55372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위키백과</a:t>
            </a: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 Open source </a:t>
            </a: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사용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7900" y="5054600"/>
            <a:ext cx="6172200" cy="38735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3149600" y="4000500"/>
            <a:ext cx="4457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import wikipediaapi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68200" y="4000500"/>
            <a:ext cx="2501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웹</a:t>
            </a: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구현</a:t>
            </a: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화면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38700" cy="9575800"/>
          </a:xfrm>
          <a:prstGeom prst="rect">
            <a:avLst/>
          </a:prstGeom>
          <a:effectLst>
            <a:outerShdw blurRad="342717" dir="2700000">
              <a:srgbClr val="90B2F7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749300" cy="9575800"/>
          </a:xfrm>
          <a:prstGeom prst="rect">
            <a:avLst/>
          </a:prstGeom>
          <a:effectLst>
            <a:outerShdw blurRad="2083" dir="11700000">
              <a:srgbClr val="595959">
                <a:alpha val="1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55600"/>
            <a:ext cx="889000" cy="9575800"/>
          </a:xfrm>
          <a:prstGeom prst="rect">
            <a:avLst/>
          </a:prstGeom>
          <a:effectLst>
            <a:outerShdw blurRad="2960" dir="11700000">
              <a:srgbClr val="595959">
                <a:alpha val="1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736600"/>
            <a:ext cx="6350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7500600" y="558800"/>
            <a:ext cx="127000" cy="12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7335500" y="558800"/>
            <a:ext cx="127000" cy="12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7170400" y="558800"/>
            <a:ext cx="127000" cy="127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917700" y="635000"/>
            <a:ext cx="5232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 spc="-100">
                <a:solidFill>
                  <a:srgbClr val="0357FF"/>
                </a:solidFill>
                <a:ea typeface="Pretendard SemiBold"/>
              </a:rPr>
              <a:t>결론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4200" y="749300"/>
            <a:ext cx="673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Pretendard Bold"/>
              </a:rPr>
              <a:t>M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2057400" y="2552700"/>
            <a:ext cx="14452600" cy="227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3500" y="3149600"/>
            <a:ext cx="2159000" cy="10668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346700" y="2959100"/>
            <a:ext cx="116332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예측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실행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시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accuracy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는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99%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나오지만</a:t>
            </a:r>
          </a:p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사진의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각도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와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비슷한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생김새로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정확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예측이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힘든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부분이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있음</a:t>
            </a:r>
          </a:p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단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특정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데이터가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많은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어종은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정확도가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비슷하게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나옴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10800000">
            <a:off x="2057400" y="6324600"/>
            <a:ext cx="14452600" cy="227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1700" y="6502400"/>
            <a:ext cx="3111500" cy="18161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346700" y="6896100"/>
            <a:ext cx="116332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다양한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어종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사진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추가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예정</a:t>
            </a:r>
          </a:p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어종의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사진을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더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다양한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조건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에서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수집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조명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각도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배경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등등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05000" y="1587500"/>
            <a:ext cx="26670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현재</a:t>
            </a: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모델</a:t>
            </a: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성능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05000" y="5486400"/>
            <a:ext cx="26670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모델</a:t>
            </a: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확장</a:t>
            </a: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계획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38700" cy="9575800"/>
          </a:xfrm>
          <a:prstGeom prst="rect">
            <a:avLst/>
          </a:prstGeom>
          <a:effectLst>
            <a:outerShdw blurRad="342717" dir="2700000">
              <a:srgbClr val="90B2F7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749300" cy="9575800"/>
          </a:xfrm>
          <a:prstGeom prst="rect">
            <a:avLst/>
          </a:prstGeom>
          <a:effectLst>
            <a:outerShdw blurRad="2083" dir="11700000">
              <a:srgbClr val="595959">
                <a:alpha val="1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55600"/>
            <a:ext cx="889000" cy="9575800"/>
          </a:xfrm>
          <a:prstGeom prst="rect">
            <a:avLst/>
          </a:prstGeom>
          <a:effectLst>
            <a:outerShdw blurRad="2960" dir="11700000">
              <a:srgbClr val="595959">
                <a:alpha val="1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7500600" y="558800"/>
            <a:ext cx="127000" cy="12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7335500" y="558800"/>
            <a:ext cx="127000" cy="12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7170400" y="558800"/>
            <a:ext cx="127000" cy="12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900" y="736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7700" y="1587500"/>
            <a:ext cx="15646400" cy="816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84200" y="749300"/>
            <a:ext cx="673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Pretendard Bold"/>
              </a:rPr>
              <a:t>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7700" y="635000"/>
            <a:ext cx="5232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 spc="-100">
                <a:solidFill>
                  <a:srgbClr val="0357FF"/>
                </a:solidFill>
                <a:ea typeface="Pretendard SemiBold"/>
              </a:rPr>
              <a:t>결론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10800000">
            <a:off x="2438400" y="4406900"/>
            <a:ext cx="14465300" cy="2387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-10800000">
            <a:off x="2667000" y="4648200"/>
            <a:ext cx="1816100" cy="1803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5900" y="4737100"/>
            <a:ext cx="1638300" cy="1638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4902200" y="4533900"/>
            <a:ext cx="11633200" cy="189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사용중인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모델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: sequential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이지만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해양생물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예측에는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맞지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않은거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같음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개인적인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생각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향후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이미지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CNN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기반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모델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변경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최적화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예정</a:t>
            </a:r>
          </a:p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정밀도와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속도를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균형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있게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조정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예정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38400" y="3429000"/>
            <a:ext cx="39878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모델</a:t>
            </a: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최적화</a:t>
            </a: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및</a:t>
            </a: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경량화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38700" cy="9575800"/>
          </a:xfrm>
          <a:prstGeom prst="rect">
            <a:avLst/>
          </a:prstGeom>
          <a:effectLst>
            <a:outerShdw blurRad="342717" dir="2700000">
              <a:srgbClr val="90B2F7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749300" cy="9575800"/>
          </a:xfrm>
          <a:prstGeom prst="rect">
            <a:avLst/>
          </a:prstGeom>
          <a:effectLst>
            <a:outerShdw blurRad="2083" dir="11700000">
              <a:srgbClr val="595959">
                <a:alpha val="1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55600"/>
            <a:ext cx="889000" cy="9575800"/>
          </a:xfrm>
          <a:prstGeom prst="rect">
            <a:avLst/>
          </a:prstGeom>
          <a:effectLst>
            <a:outerShdw blurRad="2960" dir="11700000">
              <a:srgbClr val="595959">
                <a:alpha val="1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7500600" y="558800"/>
            <a:ext cx="127000" cy="12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7335500" y="558800"/>
            <a:ext cx="127000" cy="12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7170400" y="558800"/>
            <a:ext cx="127000" cy="12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900" y="736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7700" y="1587500"/>
            <a:ext cx="15646400" cy="8166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584200" y="749300"/>
            <a:ext cx="673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Pretendard Bold"/>
              </a:rPr>
              <a:t>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17700" y="635000"/>
            <a:ext cx="5232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 spc="-100">
                <a:solidFill>
                  <a:srgbClr val="0357FF"/>
                </a:solidFill>
                <a:ea typeface="Pretendard SemiBold"/>
              </a:rPr>
              <a:t>사용</a:t>
            </a:r>
            <a:r>
              <a:rPr lang="en-US" sz="4500" b="0" i="0" u="none" strike="noStrike" spc="-100">
                <a:solidFill>
                  <a:srgbClr val="0357FF"/>
                </a:solidFill>
                <a:latin typeface="Pretendard SemiBold"/>
              </a:rPr>
              <a:t> </a:t>
            </a:r>
            <a:r>
              <a:rPr lang="ko-KR" sz="4500" b="0" i="0" u="none" strike="noStrike" spc="-100">
                <a:solidFill>
                  <a:srgbClr val="0357FF"/>
                </a:solidFill>
                <a:ea typeface="Pretendard SemiBold"/>
              </a:rPr>
              <a:t>데이터</a:t>
            </a:r>
            <a:r>
              <a:rPr lang="en-US" sz="4500" b="0" i="0" u="none" strike="noStrike" spc="-100">
                <a:solidFill>
                  <a:srgbClr val="0357FF"/>
                </a:solidFill>
                <a:latin typeface="Pretendard SemiBold"/>
              </a:rPr>
              <a:t> </a:t>
            </a:r>
            <a:r>
              <a:rPr lang="ko-KR" sz="4500" b="0" i="0" u="none" strike="noStrike" spc="-100">
                <a:solidFill>
                  <a:srgbClr val="0357FF"/>
                </a:solidFill>
                <a:ea typeface="Pretendard SemiBold"/>
              </a:rPr>
              <a:t>출처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16200" y="2184400"/>
            <a:ext cx="11277600" cy="130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200" y="2298700"/>
            <a:ext cx="4660900" cy="1041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7962900" y="2552700"/>
            <a:ext cx="57912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07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Pretendard Regular"/>
              </a:rPr>
              <a:t>https://developers.naver.com/main/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6200" y="4203700"/>
            <a:ext cx="7531100" cy="1308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21000" y="4368800"/>
            <a:ext cx="1892300" cy="9525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5638800" y="4584700"/>
            <a:ext cx="480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07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Pretendard Regular"/>
              </a:rPr>
              <a:t>https://www.kaggle.com/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16200" y="6223000"/>
            <a:ext cx="6616700" cy="1308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60700" y="6388100"/>
            <a:ext cx="977900" cy="977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4953000" y="6654800"/>
            <a:ext cx="43561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07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Pretendard Regular"/>
              </a:rPr>
              <a:t>https://www.google.com/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16200" y="8064500"/>
            <a:ext cx="6819900" cy="13081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06700" y="8255000"/>
            <a:ext cx="1143000" cy="9906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4876800" y="8445500"/>
            <a:ext cx="4800600" cy="52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7070"/>
              </a:lnSpc>
            </a:pPr>
            <a:r>
              <a:rPr lang="en-US" sz="2900" b="0" i="0" u="none" strike="noStrike" spc="-100">
                <a:solidFill>
                  <a:srgbClr val="FFFFFF"/>
                </a:solidFill>
                <a:latin typeface="Pretendard Regular"/>
              </a:rPr>
              <a:t>https://getbootstrap.com/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287500" y="2527300"/>
            <a:ext cx="25654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오픈</a:t>
            </a: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 API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375900" y="4521200"/>
            <a:ext cx="25654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이미지</a:t>
            </a: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 DATA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499600" y="6553200"/>
            <a:ext cx="25654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Googling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740900" y="8394700"/>
            <a:ext cx="34417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PyCharm CSS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38700" cy="9575800"/>
          </a:xfrm>
          <a:prstGeom prst="rect">
            <a:avLst/>
          </a:prstGeom>
          <a:effectLst>
            <a:outerShdw blurRad="342717" dir="2700000">
              <a:srgbClr val="90B2F7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749300" cy="9575800"/>
          </a:xfrm>
          <a:prstGeom prst="rect">
            <a:avLst/>
          </a:prstGeom>
          <a:effectLst>
            <a:outerShdw blurRad="2083" dir="11700000">
              <a:srgbClr val="595959">
                <a:alpha val="1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55600"/>
            <a:ext cx="889000" cy="9575800"/>
          </a:xfrm>
          <a:prstGeom prst="rect">
            <a:avLst/>
          </a:prstGeom>
          <a:effectLst>
            <a:outerShdw blurRad="2960" dir="11700000">
              <a:srgbClr val="595959">
                <a:alpha val="1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7500600" y="558800"/>
            <a:ext cx="127000" cy="12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7335500" y="558800"/>
            <a:ext cx="127000" cy="12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7170400" y="558800"/>
            <a:ext cx="127000" cy="12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900" y="736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7700" y="762000"/>
            <a:ext cx="15646400" cy="9004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4300" y="3492500"/>
            <a:ext cx="14198600" cy="35433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84200" y="749300"/>
            <a:ext cx="673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Pretendard Bold"/>
              </a:rPr>
              <a:t>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334000" y="3784600"/>
            <a:ext cx="9182100" cy="2616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4700" b="0" i="0" u="none" strike="noStrike" spc="-200">
                <a:solidFill>
                  <a:srgbClr val="0357FF"/>
                </a:solidFill>
                <a:ea typeface="Pretendard SemiBold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38700" cy="9575800"/>
          </a:xfrm>
          <a:prstGeom prst="rect">
            <a:avLst/>
          </a:prstGeom>
          <a:effectLst>
            <a:outerShdw blurRad="342717" dir="2700000">
              <a:srgbClr val="90B2F7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749300" cy="9575800"/>
          </a:xfrm>
          <a:prstGeom prst="rect">
            <a:avLst/>
          </a:prstGeom>
          <a:effectLst>
            <a:outerShdw blurRad="2083" dir="11700000">
              <a:srgbClr val="595959">
                <a:alpha val="1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55600"/>
            <a:ext cx="889000" cy="9575800"/>
          </a:xfrm>
          <a:prstGeom prst="rect">
            <a:avLst/>
          </a:prstGeom>
          <a:effectLst>
            <a:outerShdw blurRad="2960" dir="11700000">
              <a:srgbClr val="595959">
                <a:alpha val="1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736600"/>
            <a:ext cx="6350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7500600" y="558800"/>
            <a:ext cx="127000" cy="12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7335500" y="558800"/>
            <a:ext cx="127000" cy="12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7170400" y="558800"/>
            <a:ext cx="127000" cy="12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1500" y="1765300"/>
            <a:ext cx="7620000" cy="257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7900" y="1752600"/>
            <a:ext cx="7620000" cy="257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7900" y="4381500"/>
            <a:ext cx="7620000" cy="256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1500" y="6997700"/>
            <a:ext cx="7620000" cy="25781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84200" y="749300"/>
            <a:ext cx="673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Pretendard Bold"/>
              </a:rPr>
              <a:t>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7700" y="635000"/>
            <a:ext cx="8991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 spc="-100">
                <a:solidFill>
                  <a:srgbClr val="0357FF"/>
                </a:solidFill>
                <a:ea typeface="Pretendard SemiBold"/>
              </a:rPr>
              <a:t>목차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68500" y="1854200"/>
            <a:ext cx="5778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4400" b="0" i="0" u="none" strike="noStrike">
                <a:solidFill>
                  <a:srgbClr val="0357FF"/>
                </a:solidFill>
                <a:latin typeface="Pretendard ExtraBold"/>
              </a:rPr>
              <a:t>1.</a:t>
            </a:r>
            <a:r>
              <a:rPr lang="ko-KR" sz="4400" b="0" i="0" u="none" strike="noStrike">
                <a:solidFill>
                  <a:srgbClr val="0357FF"/>
                </a:solidFill>
                <a:ea typeface="Pretendard ExtraBold"/>
              </a:rPr>
              <a:t>서론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55800" y="2590800"/>
            <a:ext cx="3657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주제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선정</a:t>
            </a:r>
          </a:p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Gantt Chart</a:t>
            </a:r>
          </a:p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개발환경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94900" y="1866900"/>
            <a:ext cx="50038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4400" b="0" i="0" u="none" strike="noStrike">
                <a:solidFill>
                  <a:srgbClr val="0357FF"/>
                </a:solidFill>
                <a:latin typeface="Pretendard ExtraBold"/>
              </a:rPr>
              <a:t>2.</a:t>
            </a:r>
            <a:r>
              <a:rPr lang="ko-KR" sz="4400" b="0" i="0" u="none" strike="noStrike">
                <a:solidFill>
                  <a:srgbClr val="0357FF"/>
                </a:solidFill>
                <a:ea typeface="Pretendard ExtraBold"/>
              </a:rPr>
              <a:t>데이터</a:t>
            </a:r>
            <a:r>
              <a:rPr lang="en-US" sz="4400" b="0" i="0" u="none" strike="noStrike">
                <a:solidFill>
                  <a:srgbClr val="0357FF"/>
                </a:solidFill>
                <a:latin typeface="Pretendard ExtraBold"/>
              </a:rPr>
              <a:t> </a:t>
            </a:r>
            <a:r>
              <a:rPr lang="ko-KR" sz="4400" b="0" i="0" u="none" strike="noStrike">
                <a:solidFill>
                  <a:srgbClr val="0357FF"/>
                </a:solidFill>
                <a:ea typeface="Pretendard ExtraBold"/>
              </a:rPr>
              <a:t>수집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94900" y="2578100"/>
            <a:ext cx="44196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Open API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사용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이미지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수집</a:t>
            </a:r>
          </a:p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Kaggle Data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수집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1500" y="4381500"/>
            <a:ext cx="7620000" cy="2578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1917700" y="4546600"/>
            <a:ext cx="6667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4400" b="0" i="0" u="none" strike="noStrike">
                <a:solidFill>
                  <a:srgbClr val="0357FF"/>
                </a:solidFill>
                <a:latin typeface="Pretendard ExtraBold"/>
              </a:rPr>
              <a:t>3.CNN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917700" y="5334000"/>
            <a:ext cx="7162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CNN Image Data Generator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07600" y="4508500"/>
            <a:ext cx="71120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4400" b="0" i="0" u="none" strike="noStrike">
                <a:solidFill>
                  <a:srgbClr val="0357FF"/>
                </a:solidFill>
                <a:latin typeface="Pretendard ExtraBold"/>
              </a:rPr>
              <a:t>4.WEB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94900" y="5334000"/>
            <a:ext cx="3657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fastAPI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사용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WEB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제작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68500" y="7099300"/>
            <a:ext cx="70104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4400" b="0" i="0" u="none" strike="noStrike">
                <a:solidFill>
                  <a:srgbClr val="0357FF"/>
                </a:solidFill>
                <a:latin typeface="Pretendard ExtraBold"/>
              </a:rPr>
              <a:t>5.</a:t>
            </a:r>
            <a:r>
              <a:rPr lang="ko-KR" sz="4400" b="0" i="0" u="none" strike="noStrike">
                <a:solidFill>
                  <a:srgbClr val="0357FF"/>
                </a:solidFill>
                <a:ea typeface="Pretendard ExtraBold"/>
              </a:rPr>
              <a:t>결론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55800" y="7988300"/>
            <a:ext cx="36576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최종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결과</a:t>
            </a:r>
          </a:p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참조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사이트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38700" cy="9575800"/>
          </a:xfrm>
          <a:prstGeom prst="rect">
            <a:avLst/>
          </a:prstGeom>
          <a:effectLst>
            <a:outerShdw blurRad="342717" dir="2700000">
              <a:srgbClr val="90B2F7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749300" cy="9575800"/>
          </a:xfrm>
          <a:prstGeom prst="rect">
            <a:avLst/>
          </a:prstGeom>
          <a:effectLst>
            <a:outerShdw blurRad="2083" dir="11700000">
              <a:srgbClr val="595959">
                <a:alpha val="1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55600"/>
            <a:ext cx="889000" cy="9575800"/>
          </a:xfrm>
          <a:prstGeom prst="rect">
            <a:avLst/>
          </a:prstGeom>
          <a:effectLst>
            <a:outerShdw blurRad="2960" dir="11700000">
              <a:srgbClr val="595959">
                <a:alpha val="1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736600"/>
            <a:ext cx="6350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7500600" y="558800"/>
            <a:ext cx="127000" cy="12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7335500" y="558800"/>
            <a:ext cx="127000" cy="12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7170400" y="558800"/>
            <a:ext cx="127000" cy="12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1500" y="1765300"/>
            <a:ext cx="7708900" cy="78232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6600" y="3086100"/>
            <a:ext cx="2921000" cy="61722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8200" y="2311400"/>
            <a:ext cx="8039100" cy="4762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61600" y="2349500"/>
            <a:ext cx="1422400" cy="190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37800" y="3937000"/>
            <a:ext cx="1422400" cy="1905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75900" y="5575300"/>
            <a:ext cx="1422400" cy="190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28600" y="2349500"/>
            <a:ext cx="1511300" cy="1905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42900" y="5600700"/>
            <a:ext cx="1422400" cy="190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28600" y="3975100"/>
            <a:ext cx="1422400" cy="1905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49600" y="2349500"/>
            <a:ext cx="1422400" cy="190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621000" y="3962400"/>
            <a:ext cx="1651000" cy="190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11500" y="5588000"/>
            <a:ext cx="1422400" cy="1905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28200" y="7035800"/>
            <a:ext cx="8051800" cy="5080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584200" y="749300"/>
            <a:ext cx="673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Pretendard Bold"/>
              </a:rPr>
              <a:t>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184400" y="2120900"/>
            <a:ext cx="34163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ko-KR" sz="4000" b="0" i="0" u="none" strike="noStrike">
                <a:solidFill>
                  <a:srgbClr val="0357FF"/>
                </a:solidFill>
                <a:ea typeface="Pretendard ExtraBold"/>
              </a:rPr>
              <a:t>주제</a:t>
            </a:r>
            <a:r>
              <a:rPr lang="en-US" sz="4000" b="0" i="0" u="none" strike="noStrike">
                <a:solidFill>
                  <a:srgbClr val="0357FF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0357FF"/>
                </a:solidFill>
                <a:ea typeface="Pretendard ExtraBold"/>
              </a:rPr>
              <a:t>선정</a:t>
            </a:r>
            <a:r>
              <a:rPr lang="en-US" sz="4000" b="0" i="0" u="none" strike="noStrike">
                <a:solidFill>
                  <a:srgbClr val="0357FF"/>
                </a:solidFill>
                <a:latin typeface="Pretendard ExtraBold"/>
              </a:rPr>
              <a:t> </a:t>
            </a:r>
            <a:r>
              <a:rPr lang="ko-KR" sz="4000" b="0" i="0" u="none" strike="noStrike">
                <a:solidFill>
                  <a:srgbClr val="0357FF"/>
                </a:solidFill>
                <a:ea typeface="Pretendard ExtraBold"/>
              </a:rPr>
              <a:t>이유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89600" y="2489200"/>
            <a:ext cx="3657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특정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네이버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카페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841500" y="711200"/>
            <a:ext cx="5778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4400" b="0" i="0" u="none" strike="noStrike">
                <a:solidFill>
                  <a:srgbClr val="0357FF"/>
                </a:solidFill>
                <a:latin typeface="Pretendard ExtraBold"/>
              </a:rPr>
              <a:t>1. </a:t>
            </a:r>
            <a:r>
              <a:rPr lang="ko-KR" sz="4400" b="0" i="0" u="none" strike="noStrike">
                <a:solidFill>
                  <a:srgbClr val="0357FF"/>
                </a:solidFill>
                <a:ea typeface="Pretendard ExtraBold"/>
              </a:rPr>
              <a:t>주제</a:t>
            </a:r>
            <a:r>
              <a:rPr lang="en-US" sz="4400" b="0" i="0" u="none" strike="noStrike">
                <a:solidFill>
                  <a:srgbClr val="0357FF"/>
                </a:solidFill>
                <a:latin typeface="Pretendard ExtraBold"/>
              </a:rPr>
              <a:t> </a:t>
            </a:r>
            <a:r>
              <a:rPr lang="ko-KR" sz="4400" b="0" i="0" u="none" strike="noStrike">
                <a:solidFill>
                  <a:srgbClr val="0357FF"/>
                </a:solidFill>
                <a:ea typeface="Pretendard ExtraBold"/>
              </a:rPr>
              <a:t>선정</a:t>
            </a:r>
            <a:r>
              <a:rPr lang="en-US" sz="4400" b="0" i="0" u="none" strike="noStrike">
                <a:solidFill>
                  <a:srgbClr val="0357FF"/>
                </a:solidFill>
                <a:latin typeface="Pretendard ExtraBold"/>
              </a:rPr>
              <a:t> 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854200" y="4457700"/>
            <a:ext cx="3657600" cy="23749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ctr">
              <a:lnSpc>
                <a:spcPct val="120350"/>
              </a:lnSpc>
            </a:pP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특정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어종들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중에서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20350"/>
              </a:lnSpc>
            </a:pP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육안으로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식별하기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20350"/>
              </a:lnSpc>
            </a:pP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어려운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어종을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보다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20350"/>
              </a:lnSpc>
            </a:pP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용이하게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판별할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있는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lvl="0" algn="ctr">
              <a:lnSpc>
                <a:spcPct val="120350"/>
              </a:lnSpc>
            </a:pPr>
            <a:r>
              <a:rPr lang="ko-KR" sz="2600" b="0" i="0" u="none" strike="noStrike">
                <a:solidFill>
                  <a:srgbClr val="595959"/>
                </a:solidFill>
                <a:ea typeface="Pretendard Regular"/>
              </a:rPr>
              <a:t>방법</a:t>
            </a: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325100" y="3657600"/>
            <a:ext cx="1460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참돔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325100" y="5372100"/>
            <a:ext cx="1460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전갱이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325100" y="7061200"/>
            <a:ext cx="1460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농어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3055600" y="3657600"/>
            <a:ext cx="1460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황어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5671800" y="3657600"/>
            <a:ext cx="17399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흑해</a:t>
            </a:r>
            <a:r>
              <a:rPr lang="en-US" sz="2500" b="0" i="0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멸치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055600" y="5372100"/>
            <a:ext cx="16510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수염고기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671800" y="5372100"/>
            <a:ext cx="1460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붉돔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055600" y="7061200"/>
            <a:ext cx="1460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새우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671800" y="7061200"/>
            <a:ext cx="14605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2500" b="0" i="0" u="none" strike="noStrike">
                <a:solidFill>
                  <a:srgbClr val="000000"/>
                </a:solidFill>
                <a:ea typeface="Pretendard Regular"/>
              </a:rPr>
              <a:t>송어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446000" y="2832100"/>
            <a:ext cx="2984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예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어종</a:t>
            </a:r>
            <a:r>
              <a:rPr lang="en-US" sz="900" b="0" i="0" u="none" strike="noStrike">
                <a:solidFill>
                  <a:srgbClr val="000000"/>
                </a:solidFill>
                <a:latin typeface="Pretendard Regular"/>
              </a:rPr>
              <a:t> 9</a:t>
            </a:r>
            <a:r>
              <a:rPr lang="ko-KR" sz="900" b="0" i="0" u="none" strike="noStrike">
                <a:solidFill>
                  <a:srgbClr val="000000"/>
                </a:solidFill>
                <a:ea typeface="Pretendard Regular"/>
              </a:rPr>
              <a:t>ㅇㄹ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128500" y="1689100"/>
            <a:ext cx="36703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000000"/>
              </a:buClr>
              <a:buFont typeface="Arial"/>
              <a:buChar char="●"/>
            </a:pPr>
            <a:r>
              <a:rPr lang="ko-KR" sz="3100" b="1" i="0" u="none" strike="noStrike">
                <a:solidFill>
                  <a:srgbClr val="000000"/>
                </a:solidFill>
                <a:ea typeface="Pretendard Regular"/>
              </a:rPr>
              <a:t>예</a:t>
            </a:r>
            <a:r>
              <a:rPr lang="en-US" sz="3100" b="1" i="0" u="none" strike="noStrike">
                <a:solidFill>
                  <a:srgbClr val="000000"/>
                </a:solidFill>
                <a:latin typeface="Pretendard Regular"/>
              </a:rPr>
              <a:t>) </a:t>
            </a:r>
            <a:r>
              <a:rPr lang="ko-KR" sz="3100" b="1" i="0" u="none" strike="noStrike">
                <a:solidFill>
                  <a:srgbClr val="000000"/>
                </a:solidFill>
                <a:ea typeface="Pretendard Regular"/>
              </a:rPr>
              <a:t>어종</a:t>
            </a:r>
            <a:r>
              <a:rPr lang="en-US" sz="3100" b="1" i="0" u="none" strike="noStrike">
                <a:solidFill>
                  <a:srgbClr val="000000"/>
                </a:solidFill>
                <a:latin typeface="Pretendard Regular"/>
              </a:rPr>
              <a:t>9</a:t>
            </a:r>
            <a:r>
              <a:rPr lang="ko-KR" sz="3100" b="1" i="0" u="none" strike="noStrike">
                <a:solidFill>
                  <a:srgbClr val="000000"/>
                </a:solidFill>
                <a:ea typeface="Pretendard Regular"/>
              </a:rPr>
              <a:t>종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C3E7F-EEF3-0090-6009-C56B9383F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42CF9BF-1D5D-C52E-9356-2E3C54766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38700" cy="9575800"/>
          </a:xfrm>
          <a:prstGeom prst="rect">
            <a:avLst/>
          </a:prstGeom>
          <a:effectLst>
            <a:outerShdw blurRad="342717" dir="2700000">
              <a:srgbClr val="90B2F7">
                <a:alpha val="50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2A18A6C-4D38-92EF-C8E5-3B5642D65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749300" cy="9575800"/>
          </a:xfrm>
          <a:prstGeom prst="rect">
            <a:avLst/>
          </a:prstGeom>
          <a:effectLst>
            <a:outerShdw blurRad="2083" dir="11700000">
              <a:srgbClr val="595959">
                <a:alpha val="12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1D56DDB-63F1-4E10-EC90-1EF4C4A89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55600"/>
            <a:ext cx="889000" cy="9575800"/>
          </a:xfrm>
          <a:prstGeom prst="rect">
            <a:avLst/>
          </a:prstGeom>
          <a:effectLst>
            <a:outerShdw blurRad="2960" dir="11700000">
              <a:srgbClr val="595959">
                <a:alpha val="12000"/>
              </a:srgb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E4380DF-B790-1E51-897F-8476E3F83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736600"/>
            <a:ext cx="635000" cy="635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2B3E50C-39DA-D1C3-0B73-D50520EEAC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6705600"/>
            <a:ext cx="584200" cy="5842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6FE035E-6F63-B253-F18D-8C0D1E439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2501900"/>
            <a:ext cx="584200" cy="5842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7B5D4EF-19ED-4FE5-09A8-2953370FB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5880100"/>
            <a:ext cx="584200" cy="5842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15BDAF1-BCC7-E604-DEB0-B33FBC03E4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4191000"/>
            <a:ext cx="584200" cy="58420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1C15F9C-AAD4-5932-C169-F296A5FC3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5029200"/>
            <a:ext cx="584200" cy="58420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D71F15E-4998-59C9-D88B-03C960812C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7500600" y="558800"/>
            <a:ext cx="127000" cy="12700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919B490E-B9AF-04D5-A12D-8A5E068510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7335500" y="558800"/>
            <a:ext cx="127000" cy="127000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44A8D459-EED0-BE6A-46D8-5380C4F026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7170400" y="558800"/>
            <a:ext cx="127000" cy="127000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D9D9CBCE-66B9-F631-6B16-97CC08299F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2552700"/>
            <a:ext cx="482600" cy="482600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15E7FEC5-5330-930A-9EDF-69F96D61CA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5800" y="6756400"/>
            <a:ext cx="482600" cy="482600"/>
          </a:xfrm>
          <a:prstGeom prst="rect">
            <a:avLst/>
          </a:prstGeom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29679ED7-DDDE-7297-F061-C2B9538659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5905500"/>
            <a:ext cx="482600" cy="4826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BA4734C0-5599-993D-A079-61FE7CFC30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800" y="5080000"/>
            <a:ext cx="482600" cy="4826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DFDE39FB-D455-69CB-6119-D555B9C7C2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4229100"/>
            <a:ext cx="482600" cy="4826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3255DBB6-52DF-538F-DFC8-B059106030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41500" y="1765300"/>
            <a:ext cx="15824200" cy="8026400"/>
          </a:xfrm>
          <a:prstGeom prst="rect">
            <a:avLst/>
          </a:prstGeom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94A527CF-9AE4-89A2-0340-C0F390E1158B}"/>
              </a:ext>
            </a:extLst>
          </p:cNvPr>
          <p:cNvSpPr txBox="1"/>
          <p:nvPr/>
        </p:nvSpPr>
        <p:spPr>
          <a:xfrm>
            <a:off x="584200" y="749300"/>
            <a:ext cx="673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Pretendard Bold"/>
              </a:rPr>
              <a:t>M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9E0B3993-B41A-985D-93BB-DF99E1832442}"/>
              </a:ext>
            </a:extLst>
          </p:cNvPr>
          <p:cNvSpPr txBox="1"/>
          <p:nvPr/>
        </p:nvSpPr>
        <p:spPr>
          <a:xfrm>
            <a:off x="1917700" y="635000"/>
            <a:ext cx="8991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0357FF"/>
                </a:solidFill>
                <a:latin typeface="Pretendard SemiBold"/>
              </a:rPr>
              <a:t> Gantt Chart</a:t>
            </a:r>
          </a:p>
        </p:txBody>
      </p:sp>
      <p:graphicFrame>
        <p:nvGraphicFramePr>
          <p:cNvPr id="24" name="개체 23">
            <a:extLst>
              <a:ext uri="{FF2B5EF4-FFF2-40B4-BE49-F238E27FC236}">
                <a16:creationId xmlns:a16="http://schemas.microsoft.com/office/drawing/2014/main" id="{3A6E3014-2FF7-F2CE-9F5B-FA0C44FB21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8212" y="2053742"/>
          <a:ext cx="14951075" cy="763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6" imgW="10725061" imgH="5477032" progId="Excel.Sheet.12">
                  <p:embed/>
                </p:oleObj>
              </mc:Choice>
              <mc:Fallback>
                <p:oleObj name="Worksheet" r:id="rId16" imgW="10725061" imgH="5477032" progId="Excel.Sheet.12">
                  <p:embed/>
                  <p:pic>
                    <p:nvPicPr>
                      <p:cNvPr id="24" name="개체 23">
                        <a:extLst>
                          <a:ext uri="{FF2B5EF4-FFF2-40B4-BE49-F238E27FC236}">
                            <a16:creationId xmlns:a16="http://schemas.microsoft.com/office/drawing/2014/main" id="{3A6E3014-2FF7-F2CE-9F5B-FA0C44FB2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208212" y="2053742"/>
                        <a:ext cx="14951075" cy="7637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8566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38700" cy="9575800"/>
          </a:xfrm>
          <a:prstGeom prst="rect">
            <a:avLst/>
          </a:prstGeom>
          <a:effectLst>
            <a:outerShdw blurRad="342717" dir="2700000">
              <a:srgbClr val="90B2F7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749300" cy="9575800"/>
          </a:xfrm>
          <a:prstGeom prst="rect">
            <a:avLst/>
          </a:prstGeom>
          <a:effectLst>
            <a:outerShdw blurRad="2083" dir="11700000">
              <a:srgbClr val="595959">
                <a:alpha val="1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55600"/>
            <a:ext cx="889000" cy="9575800"/>
          </a:xfrm>
          <a:prstGeom prst="rect">
            <a:avLst/>
          </a:prstGeom>
          <a:effectLst>
            <a:outerShdw blurRad="2960" dir="11700000">
              <a:srgbClr val="595959">
                <a:alpha val="1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736600"/>
            <a:ext cx="635000" cy="635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7500600" y="558800"/>
            <a:ext cx="127000" cy="12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7335500" y="558800"/>
            <a:ext cx="127000" cy="12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17170400" y="558800"/>
            <a:ext cx="127000" cy="12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1500" y="1765300"/>
            <a:ext cx="7747000" cy="257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4400" y="1765300"/>
            <a:ext cx="7683500" cy="257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84200" y="749300"/>
            <a:ext cx="673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Pretendard Bold"/>
              </a:rPr>
              <a:t>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7700" y="635000"/>
            <a:ext cx="8991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4500" b="0" i="0" u="none" strike="noStrike" spc="-100">
                <a:solidFill>
                  <a:srgbClr val="0357FF"/>
                </a:solidFill>
                <a:ea typeface="Pretendard SemiBold"/>
              </a:rPr>
              <a:t>개발환경</a:t>
            </a:r>
            <a:r>
              <a:rPr lang="en-US" sz="4500" b="0" i="0" u="none" strike="noStrike" spc="-100">
                <a:solidFill>
                  <a:srgbClr val="0357FF"/>
                </a:solidFill>
                <a:latin typeface="Pretendard SemiBold"/>
              </a:rPr>
              <a:t> (Resource)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955800" y="1879600"/>
            <a:ext cx="5778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4400" b="0" i="0" u="none" strike="noStrike">
                <a:solidFill>
                  <a:srgbClr val="0357FF"/>
                </a:solidFill>
                <a:latin typeface="Pretendard ExtraBold"/>
              </a:rPr>
              <a:t>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17700" y="2743200"/>
            <a:ext cx="3657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Window 11 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94900" y="1866900"/>
            <a:ext cx="59436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4400" b="0" i="0" u="none" strike="noStrike">
                <a:solidFill>
                  <a:srgbClr val="0357FF"/>
                </a:solidFill>
                <a:latin typeface="Pretendard ExtraBold"/>
              </a:rPr>
              <a:t>Language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994900" y="2743200"/>
            <a:ext cx="6464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Python 3.12.3 - Anaconda</a:t>
            </a:r>
          </a:p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Python 3.10 - PyCharm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1500" y="4432300"/>
            <a:ext cx="15659100" cy="2578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968500" y="4521200"/>
            <a:ext cx="63373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4400" b="0" i="0" u="none" strike="noStrike">
                <a:solidFill>
                  <a:srgbClr val="0357FF"/>
                </a:solidFill>
                <a:latin typeface="Pretendard ExtraBold"/>
              </a:rPr>
              <a:t>IDE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17700" y="5397500"/>
            <a:ext cx="154813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Anacomda jyputer notebook</a:t>
            </a:r>
          </a:p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PyCharm Community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54200" y="7073900"/>
            <a:ext cx="7734300" cy="25781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4400" y="7073900"/>
            <a:ext cx="7734300" cy="25781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1981200" y="7162800"/>
            <a:ext cx="6667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4400" b="0" i="0" u="none" strike="noStrike">
                <a:solidFill>
                  <a:srgbClr val="0357FF"/>
                </a:solidFill>
                <a:latin typeface="Pretendard ExtraBold"/>
              </a:rPr>
              <a:t>Open Source - jyputer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17700" y="7962900"/>
            <a:ext cx="3022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keras = 3.7.0 </a:t>
            </a:r>
          </a:p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Pandas = 2.2.2</a:t>
            </a:r>
          </a:p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numpy = 1.26.4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65800" y="7962900"/>
            <a:ext cx="34798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PIL = 10.4.0</a:t>
            </a:r>
          </a:p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kagglehub = 0.3.6</a:t>
            </a:r>
          </a:p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seaborn = 0.13.2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94900" y="7213600"/>
            <a:ext cx="66675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0350"/>
              </a:lnSpc>
            </a:pPr>
            <a:r>
              <a:rPr lang="en-US" sz="4400" b="0" i="0" u="none" strike="noStrike">
                <a:solidFill>
                  <a:srgbClr val="0357FF"/>
                </a:solidFill>
                <a:latin typeface="Pretendard ExtraBold"/>
              </a:rPr>
              <a:t>Open Source - PyCharm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07600" y="7962900"/>
            <a:ext cx="36957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Flask = 3.1.0</a:t>
            </a:r>
          </a:p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Wikipedia-API = 0.8.1</a:t>
            </a:r>
          </a:p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keras = 3.8.0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843000" y="7962900"/>
            <a:ext cx="30226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bs4 = 0.0.2</a:t>
            </a:r>
          </a:p>
          <a:p>
            <a:pPr marL="342900" lvl="0" indent="-342900" algn="l">
              <a:lnSpc>
                <a:spcPct val="120350"/>
              </a:lnSpc>
              <a:buClr>
                <a:srgbClr val="595959"/>
              </a:buClr>
              <a:buFont typeface="Arial"/>
              <a:buChar char="●"/>
            </a:pPr>
            <a:r>
              <a:rPr lang="en-US" sz="2600" b="0" i="0" u="none" strike="noStrike">
                <a:solidFill>
                  <a:srgbClr val="595959"/>
                </a:solidFill>
                <a:latin typeface="Pretendard Regular"/>
              </a:rPr>
              <a:t>numpy = 1.21.6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38700" cy="9575800"/>
          </a:xfrm>
          <a:prstGeom prst="rect">
            <a:avLst/>
          </a:prstGeom>
          <a:effectLst>
            <a:outerShdw blurRad="342717" dir="2700000">
              <a:srgbClr val="90B2F7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749300" cy="9575800"/>
          </a:xfrm>
          <a:prstGeom prst="rect">
            <a:avLst/>
          </a:prstGeom>
          <a:effectLst>
            <a:outerShdw blurRad="2083" dir="11700000">
              <a:srgbClr val="595959">
                <a:alpha val="1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55600"/>
            <a:ext cx="889000" cy="9575800"/>
          </a:xfrm>
          <a:prstGeom prst="rect">
            <a:avLst/>
          </a:prstGeom>
          <a:effectLst>
            <a:outerShdw blurRad="2960" dir="11700000">
              <a:srgbClr val="595959">
                <a:alpha val="1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7500600" y="558800"/>
            <a:ext cx="127000" cy="12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7335500" y="558800"/>
            <a:ext cx="127000" cy="12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7170400" y="558800"/>
            <a:ext cx="127000" cy="12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1500" y="1460500"/>
            <a:ext cx="15824200" cy="8331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900" y="736600"/>
            <a:ext cx="635000" cy="635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5800" y="3378200"/>
            <a:ext cx="6477000" cy="5003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9000" y="3657600"/>
            <a:ext cx="6057900" cy="43815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93400" y="2032000"/>
            <a:ext cx="6477000" cy="7416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45800" y="2476500"/>
            <a:ext cx="6172200" cy="2806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45800" y="5943600"/>
            <a:ext cx="6172200" cy="26289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15400" y="5143500"/>
            <a:ext cx="1422400" cy="1155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84200" y="749300"/>
            <a:ext cx="673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Pretendard Bold"/>
              </a:rPr>
              <a:t>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55800" y="1447800"/>
            <a:ext cx="6565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네이버</a:t>
            </a: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 openAPI </a:t>
            </a: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사용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17700" y="635000"/>
            <a:ext cx="5232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0357FF"/>
                </a:solidFill>
                <a:latin typeface="Pretendard SemiBold"/>
              </a:rPr>
              <a:t>2. </a:t>
            </a:r>
            <a:r>
              <a:rPr lang="ko-KR" sz="4500" b="0" i="0" u="none" strike="noStrike" spc="-100">
                <a:solidFill>
                  <a:srgbClr val="0357FF"/>
                </a:solidFill>
                <a:ea typeface="Pretendard SemiBold"/>
              </a:rPr>
              <a:t>자료</a:t>
            </a:r>
            <a:r>
              <a:rPr lang="en-US" sz="4500" b="0" i="0" u="none" strike="noStrike" spc="-100">
                <a:solidFill>
                  <a:srgbClr val="0357FF"/>
                </a:solidFill>
                <a:latin typeface="Pretendard SemiBold"/>
              </a:rPr>
              <a:t> </a:t>
            </a:r>
            <a:r>
              <a:rPr lang="ko-KR" sz="4500" b="0" i="0" u="none" strike="noStrike" spc="-100">
                <a:solidFill>
                  <a:srgbClr val="0357FF"/>
                </a:solidFill>
                <a:ea typeface="Pretendard SemiBold"/>
              </a:rPr>
              <a:t>수집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38700" cy="9575800"/>
          </a:xfrm>
          <a:prstGeom prst="rect">
            <a:avLst/>
          </a:prstGeom>
          <a:effectLst>
            <a:outerShdw blurRad="342717" dir="2700000">
              <a:srgbClr val="90B2F7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749300" cy="9575800"/>
          </a:xfrm>
          <a:prstGeom prst="rect">
            <a:avLst/>
          </a:prstGeom>
          <a:effectLst>
            <a:outerShdw blurRad="2083" dir="11700000">
              <a:srgbClr val="595959">
                <a:alpha val="1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55600"/>
            <a:ext cx="889000" cy="9575800"/>
          </a:xfrm>
          <a:prstGeom prst="rect">
            <a:avLst/>
          </a:prstGeom>
          <a:effectLst>
            <a:outerShdw blurRad="2960" dir="11700000">
              <a:srgbClr val="595959">
                <a:alpha val="1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7500600" y="558800"/>
            <a:ext cx="127000" cy="12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7335500" y="558800"/>
            <a:ext cx="127000" cy="12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7170400" y="558800"/>
            <a:ext cx="127000" cy="12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900" y="736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1500" y="1460500"/>
            <a:ext cx="15824200" cy="83312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87300" y="4102100"/>
            <a:ext cx="4838700" cy="55372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27000" y="4559300"/>
            <a:ext cx="4559300" cy="46101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9800" y="4178300"/>
            <a:ext cx="4838700" cy="5537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87600" y="4648200"/>
            <a:ext cx="4470400" cy="4610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2100" y="2120900"/>
            <a:ext cx="6540500" cy="1638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9900" y="2400300"/>
            <a:ext cx="6172200" cy="1092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820000">
            <a:off x="7200900" y="4851400"/>
            <a:ext cx="2641600" cy="1320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820000">
            <a:off x="9652000" y="4851400"/>
            <a:ext cx="2641600" cy="13208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584200" y="749300"/>
            <a:ext cx="673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Pretendard Bold"/>
              </a:rPr>
              <a:t>M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917700" y="635000"/>
            <a:ext cx="5232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0357FF"/>
                </a:solidFill>
                <a:latin typeface="Pretendard SemiBold"/>
              </a:rPr>
              <a:t>2-1. </a:t>
            </a:r>
            <a:r>
              <a:rPr lang="ko-KR" sz="4500" b="0" i="0" u="none" strike="noStrike" spc="-100">
                <a:solidFill>
                  <a:srgbClr val="0357FF"/>
                </a:solidFill>
                <a:ea typeface="Pretendard SemiBold"/>
              </a:rPr>
              <a:t>자료</a:t>
            </a:r>
            <a:r>
              <a:rPr lang="en-US" sz="4500" b="0" i="0" u="none" strike="noStrike" spc="-100">
                <a:solidFill>
                  <a:srgbClr val="0357FF"/>
                </a:solidFill>
                <a:latin typeface="Pretendard SemiBold"/>
              </a:rPr>
              <a:t> </a:t>
            </a:r>
            <a:r>
              <a:rPr lang="ko-KR" sz="4500" b="0" i="0" u="none" strike="noStrike" spc="-100">
                <a:solidFill>
                  <a:srgbClr val="0357FF"/>
                </a:solidFill>
                <a:ea typeface="Pretendard SemiBold"/>
              </a:rPr>
              <a:t>수집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68500" y="1346200"/>
            <a:ext cx="6565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Kaggle data Download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38700" cy="9575800"/>
          </a:xfrm>
          <a:prstGeom prst="rect">
            <a:avLst/>
          </a:prstGeom>
          <a:effectLst>
            <a:outerShdw blurRad="342717" dir="2700000">
              <a:srgbClr val="90B2F7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749300" cy="9575800"/>
          </a:xfrm>
          <a:prstGeom prst="rect">
            <a:avLst/>
          </a:prstGeom>
          <a:effectLst>
            <a:outerShdw blurRad="2083" dir="11700000">
              <a:srgbClr val="595959">
                <a:alpha val="1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55600"/>
            <a:ext cx="889000" cy="9575800"/>
          </a:xfrm>
          <a:prstGeom prst="rect">
            <a:avLst/>
          </a:prstGeom>
          <a:effectLst>
            <a:outerShdw blurRad="2960" dir="11700000">
              <a:srgbClr val="595959">
                <a:alpha val="1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7500600" y="558800"/>
            <a:ext cx="127000" cy="12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7335500" y="558800"/>
            <a:ext cx="127000" cy="12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7170400" y="558800"/>
            <a:ext cx="127000" cy="12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1500" y="1765300"/>
            <a:ext cx="15824200" cy="802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6900" y="736600"/>
            <a:ext cx="635000" cy="635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15400" y="4483100"/>
            <a:ext cx="1422400" cy="11557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84200" y="749300"/>
            <a:ext cx="673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Pretendard Bold"/>
              </a:rPr>
              <a:t>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917700" y="635000"/>
            <a:ext cx="6248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0357FF"/>
                </a:solidFill>
                <a:latin typeface="Pretendard SemiBold"/>
              </a:rPr>
              <a:t>2-1. </a:t>
            </a:r>
            <a:r>
              <a:rPr lang="ko-KR" sz="4500" b="0" i="0" u="none" strike="noStrike" spc="-100">
                <a:solidFill>
                  <a:srgbClr val="0357FF"/>
                </a:solidFill>
                <a:ea typeface="Pretendard SemiBold"/>
              </a:rPr>
              <a:t>수집</a:t>
            </a:r>
            <a:r>
              <a:rPr lang="en-US" sz="4500" b="0" i="0" u="none" strike="noStrike" spc="-100">
                <a:solidFill>
                  <a:srgbClr val="0357FF"/>
                </a:solidFill>
                <a:latin typeface="Pretendard SemiBold"/>
              </a:rPr>
              <a:t> </a:t>
            </a:r>
            <a:r>
              <a:rPr lang="ko-KR" sz="4500" b="0" i="0" u="none" strike="noStrike" spc="-100">
                <a:solidFill>
                  <a:srgbClr val="0357FF"/>
                </a:solidFill>
                <a:ea typeface="Pretendard SemiBold"/>
              </a:rPr>
              <a:t>데이터</a:t>
            </a:r>
            <a:r>
              <a:rPr lang="en-US" sz="4500" b="0" i="0" u="none" strike="noStrike" spc="-100">
                <a:solidFill>
                  <a:srgbClr val="0357FF"/>
                </a:solidFill>
                <a:latin typeface="Pretendard SemiBold"/>
              </a:rPr>
              <a:t> </a:t>
            </a:r>
            <a:r>
              <a:rPr lang="ko-KR" sz="4500" b="0" i="0" u="none" strike="noStrike" spc="-100">
                <a:solidFill>
                  <a:srgbClr val="0357FF"/>
                </a:solidFill>
                <a:ea typeface="Pretendard SemiBold"/>
              </a:rPr>
              <a:t>전처리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27200" y="3530600"/>
            <a:ext cx="6477000" cy="51943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93400" y="3530600"/>
            <a:ext cx="6477000" cy="3911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71200" y="3784600"/>
            <a:ext cx="6172200" cy="3403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5000" y="3784600"/>
            <a:ext cx="6172200" cy="46736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565400" y="2794000"/>
            <a:ext cx="43561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이미지</a:t>
            </a: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파일</a:t>
            </a: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정리</a:t>
            </a: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함수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395200" y="2654300"/>
            <a:ext cx="35306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정리</a:t>
            </a: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완료된</a:t>
            </a: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 </a:t>
            </a: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이미지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355600"/>
            <a:ext cx="17538700" cy="9575800"/>
          </a:xfrm>
          <a:prstGeom prst="rect">
            <a:avLst/>
          </a:prstGeom>
          <a:effectLst>
            <a:outerShdw blurRad="342717" dir="2700000">
              <a:srgbClr val="90B2F7">
                <a:alpha val="50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55600"/>
            <a:ext cx="749300" cy="9575800"/>
          </a:xfrm>
          <a:prstGeom prst="rect">
            <a:avLst/>
          </a:prstGeom>
          <a:effectLst>
            <a:outerShdw blurRad="2083" dir="11700000">
              <a:srgbClr val="595959">
                <a:alpha val="12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300" y="355600"/>
            <a:ext cx="889000" cy="9575800"/>
          </a:xfrm>
          <a:prstGeom prst="rect">
            <a:avLst/>
          </a:prstGeom>
          <a:effectLst>
            <a:outerShdw blurRad="2960" dir="11700000">
              <a:srgbClr val="595959">
                <a:alpha val="12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7500600" y="558800"/>
            <a:ext cx="127000" cy="127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17335500" y="558800"/>
            <a:ext cx="127000" cy="12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7170400" y="558800"/>
            <a:ext cx="127000" cy="12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900" y="736600"/>
            <a:ext cx="635000" cy="63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1500" y="1460500"/>
            <a:ext cx="15824200" cy="83312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2300" y="2171700"/>
            <a:ext cx="5168900" cy="7505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46300" y="2336800"/>
            <a:ext cx="4711700" cy="7010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0" y="5143500"/>
            <a:ext cx="7835900" cy="3886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32900" y="2540000"/>
            <a:ext cx="7645400" cy="17272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584200" y="749300"/>
            <a:ext cx="673100" cy="558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100" b="0" i="0" u="none" strike="noStrike">
                <a:solidFill>
                  <a:srgbClr val="FFFFFF"/>
                </a:solidFill>
                <a:latin typeface="Pretendard Bold"/>
              </a:rPr>
              <a:t>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55800" y="1447800"/>
            <a:ext cx="65659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Sequential model </a:t>
            </a: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사용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17700" y="635000"/>
            <a:ext cx="52324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500" b="0" i="0" u="none" strike="noStrike" spc="-100">
                <a:solidFill>
                  <a:srgbClr val="0357FF"/>
                </a:solidFill>
                <a:latin typeface="Pretendard SemiBold"/>
              </a:rPr>
              <a:t>3. CNN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823700" y="1739900"/>
            <a:ext cx="25654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model  </a:t>
            </a: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평가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1823700" y="4432300"/>
            <a:ext cx="28575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400" b="0" i="0" u="none" strike="noStrike" spc="100">
                <a:solidFill>
                  <a:srgbClr val="595959"/>
                </a:solidFill>
                <a:latin typeface="Pretendard SemiBold"/>
              </a:rPr>
              <a:t>model </a:t>
            </a:r>
            <a:r>
              <a:rPr lang="ko-KR" sz="3400" b="0" i="0" u="none" strike="noStrike" spc="100">
                <a:solidFill>
                  <a:srgbClr val="595959"/>
                </a:solidFill>
                <a:ea typeface="Pretendard SemiBold"/>
              </a:rPr>
              <a:t>그래프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</Words>
  <Application>Microsoft Office PowerPoint</Application>
  <PresentationFormat>사용자 지정</PresentationFormat>
  <Paragraphs>126</Paragraphs>
  <Slides>16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Pretendard ExtraBold</vt:lpstr>
      <vt:lpstr>Pretendard Bold</vt:lpstr>
      <vt:lpstr>Pretendard SemiBold</vt:lpstr>
      <vt:lpstr>Pretendard Regular</vt:lpstr>
      <vt:lpstr>Arial</vt:lpstr>
      <vt:lpstr>Pretendard Medium</vt:lpstr>
      <vt:lpstr>Calibri</vt:lpstr>
      <vt:lpstr>Office Theme</vt:lpstr>
      <vt:lpstr>Worksheet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김민준</dc:creator>
  <cp:lastModifiedBy>김민준</cp:lastModifiedBy>
  <cp:revision>2</cp:revision>
  <dcterms:created xsi:type="dcterms:W3CDTF">2006-08-16T00:00:00Z</dcterms:created>
  <dcterms:modified xsi:type="dcterms:W3CDTF">2025-01-26T08:11:46Z</dcterms:modified>
</cp:coreProperties>
</file>